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7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7" r:id="rId4"/>
    <p:sldId id="268" r:id="rId5"/>
    <p:sldId id="270" r:id="rId6"/>
    <p:sldId id="332" r:id="rId7"/>
    <p:sldId id="269" r:id="rId8"/>
    <p:sldId id="327" r:id="rId9"/>
    <p:sldId id="329" r:id="rId10"/>
    <p:sldId id="328" r:id="rId11"/>
    <p:sldId id="334" r:id="rId12"/>
    <p:sldId id="331" r:id="rId13"/>
    <p:sldId id="330" r:id="rId14"/>
    <p:sldId id="321" r:id="rId15"/>
    <p:sldId id="310" r:id="rId16"/>
    <p:sldId id="333" r:id="rId17"/>
    <p:sldId id="290" r:id="rId18"/>
    <p:sldId id="320" r:id="rId19"/>
    <p:sldId id="297" r:id="rId20"/>
    <p:sldId id="312" r:id="rId21"/>
    <p:sldId id="325" r:id="rId22"/>
    <p:sldId id="318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2571" autoAdjust="0"/>
  </p:normalViewPr>
  <p:slideViewPr>
    <p:cSldViewPr>
      <p:cViewPr varScale="1">
        <p:scale>
          <a:sx n="76" d="100"/>
          <a:sy n="76" d="100"/>
        </p:scale>
        <p:origin x="126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3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20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6477F7-4CC8-1744-8590-E7406628BB6D}" type="datetime1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2E193A-95B2-8B4A-AC67-EB303A625705}" type="datetime1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13BF-8487-7E44-9944-95EF8F244E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12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Without a power assist a driver will not be able to operate the vehicle alone, so the </a:t>
            </a:r>
            <a:r>
              <a:rPr lang="en-US" sz="2600" dirty="0" err="1" smtClean="0"/>
              <a:t>pedibus</a:t>
            </a:r>
            <a:r>
              <a:rPr lang="en-US" sz="2600" dirty="0" smtClean="0"/>
              <a:t> will need to be towed to the customer pickup location via a simple car dolly until a power assist is installed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In addition to time constraints, the cost of an effective Power assist system would add upwards of 3000$ to the total cost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19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4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9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7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2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3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3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43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0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8632-53DB-3D4F-9F70-F751064608E5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8885" y="444729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378885" y="1906543"/>
            <a:ext cx="11435164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74519" y="444729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788" y="449005"/>
            <a:ext cx="10411968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940" y="1532427"/>
            <a:ext cx="10338816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378885" y="6227064"/>
            <a:ext cx="11432116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8" y="1298762"/>
            <a:ext cx="542544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089" y="914401"/>
            <a:ext cx="542544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588" y="2456329"/>
            <a:ext cx="542544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0E6-FB20-D442-8D8B-7F529515B378}" type="datetime1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78885" y="452719"/>
            <a:ext cx="1143516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885" y="4801576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4800600"/>
            <a:ext cx="11146989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884" y="457199"/>
            <a:ext cx="11436096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799" y="5367338"/>
            <a:ext cx="11072284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036-A53A-2F47-A7A6-DE8AD10183CC}" type="datetime1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78885" y="4280648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4778189"/>
            <a:ext cx="11146989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884" y="457200"/>
            <a:ext cx="11436096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799" y="5344927"/>
            <a:ext cx="11072284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DBF-9415-4148-96A0-28AA36DA6EE8}" type="datetime1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1" y="914401"/>
            <a:ext cx="6926729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A869-B67A-FD4D-8030-F2477BEF44A5}" type="datetime1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8884" y="4267201"/>
            <a:ext cx="36576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802" y="4953001"/>
            <a:ext cx="3296023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6" y="4419600"/>
            <a:ext cx="3300527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78885" y="594360"/>
            <a:ext cx="36576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378885" y="461683"/>
            <a:ext cx="11435164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28018" y="4801576"/>
            <a:ext cx="7782983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215" y="4800600"/>
            <a:ext cx="7588868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28019" y="457199"/>
            <a:ext cx="7778496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3074" y="5367338"/>
            <a:ext cx="7538009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081A-3709-6542-92B6-C835188C4831}" type="datetime1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378886" y="457200"/>
            <a:ext cx="3649133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378886" y="3364992"/>
            <a:ext cx="3649133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885" y="2133600"/>
            <a:ext cx="11432116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765B-1747-4C4A-A148-2BBDB48BC189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074279" y="2668544"/>
            <a:ext cx="5934615" cy="151193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0165" y="473076"/>
            <a:ext cx="1292352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885" y="457200"/>
            <a:ext cx="8663516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D3E1-6186-0F4D-8C64-21EFE798A1EC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7200708" y="3332822"/>
            <a:ext cx="5934456" cy="18321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0371-1086-4148-BC8C-CB0B4605211E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8885" y="444729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698B-E5E3-C74C-8091-F8F5E4B2F5DE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8883" y="2017059"/>
            <a:ext cx="11432116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894" y="1532965"/>
            <a:ext cx="10339045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378885" y="1906543"/>
            <a:ext cx="11435164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974519" y="444729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178" y="444729"/>
            <a:ext cx="10414623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885" y="4801576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74519" y="4801576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24" y="4814125"/>
            <a:ext cx="103632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984" y="5861304"/>
            <a:ext cx="10314432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3178-57E8-B34D-AA84-C5C337B893B6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5577-5E59-914D-AF2B-40F5B00F0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8883" y="443755"/>
            <a:ext cx="11432116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D7F9-6974-BF48-8D17-940541D42C7B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8885" y="4801576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74519" y="4801576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1" y="4814048"/>
            <a:ext cx="103632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530" y="5862918"/>
            <a:ext cx="10309412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883" y="2151063"/>
            <a:ext cx="524256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917" y="2151063"/>
            <a:ext cx="524256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7E2D-9BFA-354F-B99C-457A2CF38E0F}" type="datetime1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883" y="1735138"/>
            <a:ext cx="524256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83" y="2590800"/>
            <a:ext cx="524256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2660" y="1735138"/>
            <a:ext cx="524256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2660" y="2590800"/>
            <a:ext cx="524256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0EA1-040E-454B-8A93-FD2755F4AA25}" type="datetime1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40D-271F-5E44-A2E0-A66AB361655B}" type="datetime1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DCF8-17B2-864D-9675-DCC1210BF1D8}" type="datetime1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8885" y="452719"/>
            <a:ext cx="11435164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338" y="2133601"/>
            <a:ext cx="9435663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9915" y="64370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D1FB89C-502E-DB4F-81F1-6DC58E9D92C6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264" y="6437033"/>
            <a:ext cx="8166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5279" y="167347"/>
            <a:ext cx="840828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885" y="630382"/>
            <a:ext cx="11432116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9418320" cy="854841"/>
          </a:xfrm>
        </p:spPr>
        <p:txBody>
          <a:bodyPr/>
          <a:lstStyle/>
          <a:p>
            <a:r>
              <a:rPr lang="en-US" dirty="0" smtClean="0"/>
              <a:t>Pedibus Development</a:t>
            </a:r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267200" y="5029200"/>
            <a:ext cx="3200400" cy="698500"/>
            <a:chOff x="3600" y="14040"/>
            <a:chExt cx="5040" cy="1100"/>
          </a:xfrm>
        </p:grpSpPr>
        <p:pic>
          <p:nvPicPr>
            <p:cNvPr id="8" name="Picture 7" descr="footer_se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4040"/>
              <a:ext cx="3820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CCPedicab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" y="14040"/>
              <a:ext cx="90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7342188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D372E"/>
                </a:solidFill>
              </a:rPr>
              <a:t>Sponsored by Capital City </a:t>
            </a:r>
            <a:r>
              <a:rPr lang="en-US" dirty="0" err="1" smtClean="0">
                <a:solidFill>
                  <a:srgbClr val="3D372E"/>
                </a:solidFill>
              </a:rPr>
              <a:t>Pedicab</a:t>
            </a:r>
            <a:r>
              <a:rPr lang="en-US" dirty="0" smtClean="0">
                <a:solidFill>
                  <a:srgbClr val="3D372E"/>
                </a:solidFill>
              </a:rPr>
              <a:t> Company</a:t>
            </a:r>
          </a:p>
          <a:p>
            <a:r>
              <a:rPr lang="en-US" dirty="0" smtClean="0">
                <a:solidFill>
                  <a:srgbClr val="3D372E"/>
                </a:solidFill>
              </a:rPr>
              <a:t>In affiliation with the FSU and FAMU College of Engineering</a:t>
            </a:r>
          </a:p>
          <a:p>
            <a:endParaRPr lang="en-US" dirty="0" smtClean="0">
              <a:solidFill>
                <a:srgbClr val="3D372E"/>
              </a:solidFill>
            </a:endParaRPr>
          </a:p>
          <a:p>
            <a:endParaRPr lang="en-US" dirty="0" smtClean="0">
              <a:solidFill>
                <a:srgbClr val="3D372E"/>
              </a:solidFill>
            </a:endParaRPr>
          </a:p>
          <a:p>
            <a:endParaRPr lang="en-US" dirty="0">
              <a:solidFill>
                <a:srgbClr val="3D372E"/>
              </a:solidFill>
            </a:endParaRPr>
          </a:p>
          <a:p>
            <a:r>
              <a:rPr lang="en-US" dirty="0" smtClean="0">
                <a:solidFill>
                  <a:srgbClr val="3D372E"/>
                </a:solidFill>
              </a:rPr>
              <a:t>Team 18:</a:t>
            </a:r>
          </a:p>
          <a:p>
            <a:r>
              <a:rPr lang="en-US" dirty="0">
                <a:solidFill>
                  <a:srgbClr val="3D372E"/>
                </a:solidFill>
              </a:rPr>
              <a:t>John </a:t>
            </a:r>
            <a:r>
              <a:rPr lang="en-US" dirty="0" err="1" smtClean="0">
                <a:solidFill>
                  <a:srgbClr val="3D372E"/>
                </a:solidFill>
              </a:rPr>
              <a:t>Hassler</a:t>
            </a:r>
            <a:endParaRPr lang="en-US" dirty="0" smtClean="0">
              <a:solidFill>
                <a:srgbClr val="3D372E"/>
              </a:solidFill>
            </a:endParaRPr>
          </a:p>
          <a:p>
            <a:r>
              <a:rPr lang="en-US" dirty="0" smtClean="0">
                <a:solidFill>
                  <a:srgbClr val="3D372E"/>
                </a:solidFill>
              </a:rPr>
              <a:t>Andrew Galan</a:t>
            </a:r>
          </a:p>
          <a:p>
            <a:r>
              <a:rPr lang="en-US" dirty="0" smtClean="0">
                <a:solidFill>
                  <a:srgbClr val="3D372E"/>
                </a:solidFill>
              </a:rPr>
              <a:t>James McCord</a:t>
            </a:r>
          </a:p>
          <a:p>
            <a:r>
              <a:rPr lang="en-US" dirty="0" smtClean="0">
                <a:solidFill>
                  <a:srgbClr val="3D372E"/>
                </a:solidFill>
              </a:rPr>
              <a:t>Onyewuchi Ebere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3580299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Sponsor: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Instructor: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Ron Goldstein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Kamal Amin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3549372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Advisors:	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Chiang Shih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Patrick Hollis</a:t>
            </a:r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53600" y="1524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March 20, 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 Support Design Changes and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68" y="1726897"/>
            <a:ext cx="6134033" cy="458626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1435" y="2011201"/>
            <a:ext cx="54864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Original steel supports were designed to be straight </a:t>
            </a:r>
            <a:r>
              <a:rPr lang="en-US" dirty="0" smtClean="0"/>
              <a:t>1” </a:t>
            </a:r>
            <a:r>
              <a:rPr lang="en-US" dirty="0" smtClean="0"/>
              <a:t>by 3” steel tubing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After receiving the front end it was observed that without changing the steel support design the Pedibus would be inclined from back to front.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13715" y="6003764"/>
            <a:ext cx="26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Steel Support Design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John </a:t>
            </a:r>
            <a:r>
              <a:rPr lang="en-US" sz="1100" dirty="0" err="1" smtClean="0"/>
              <a:t>Hassler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96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Steel Support Design Changes and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14" y="1778368"/>
            <a:ext cx="5357886" cy="4701737"/>
          </a:xfrm>
        </p:spPr>
        <p:txBody>
          <a:bodyPr>
            <a:normAutofit/>
          </a:bodyPr>
          <a:lstStyle/>
          <a:p>
            <a:r>
              <a:rPr lang="en-US" dirty="0" smtClean="0"/>
              <a:t>Installing the IFS without stepping up the chassis will incline the </a:t>
            </a:r>
            <a:r>
              <a:rPr lang="en-US" dirty="0" err="1" smtClean="0"/>
              <a:t>pedibus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prevent this from happening we stepped the chassis upward.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169" y="4429915"/>
            <a:ext cx="6480610" cy="1975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51157" y="5997949"/>
            <a:ext cx="2571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the supplied IFS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6985" y="5546898"/>
            <a:ext cx="5226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upward stepped </a:t>
            </a:r>
            <a:r>
              <a:rPr lang="en-US" sz="2800" dirty="0" smtClean="0"/>
              <a:t>Steel Support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630" y="1778368"/>
            <a:ext cx="4973053" cy="2761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82" y="3779252"/>
            <a:ext cx="462915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John </a:t>
            </a:r>
            <a:r>
              <a:rPr lang="en-US" sz="1100" dirty="0" err="1" smtClean="0"/>
              <a:t>Hassler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72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14" y="452806"/>
            <a:ext cx="11358562" cy="114053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Steel Support Design Changes and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14" y="1778368"/>
            <a:ext cx="11734800" cy="4701737"/>
          </a:xfrm>
        </p:spPr>
        <p:txBody>
          <a:bodyPr>
            <a:normAutofit/>
          </a:bodyPr>
          <a:lstStyle/>
          <a:p>
            <a:r>
              <a:rPr lang="en-US" dirty="0" smtClean="0"/>
              <a:t>Re designing of the chassis due to changes in dimension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37991" y="5975349"/>
            <a:ext cx="3437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stepped in chassis</a:t>
            </a:r>
            <a:endParaRPr lang="en-US" sz="2800" dirty="0"/>
          </a:p>
        </p:txBody>
      </p:sp>
      <p:pic>
        <p:nvPicPr>
          <p:cNvPr id="11" name="Picture 10" descr="C:\Users\onyeweb\AppData\Local\Microsoft\Windows\Temporary Internet Files\Content.Word\2014-03-19 15.00.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31836" r="481" b="23292"/>
          <a:stretch/>
        </p:blipFill>
        <p:spPr bwMode="auto">
          <a:xfrm>
            <a:off x="6728799" y="4105781"/>
            <a:ext cx="5114925" cy="200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Up Arrow 5"/>
          <p:cNvSpPr/>
          <p:nvPr/>
        </p:nvSpPr>
        <p:spPr>
          <a:xfrm>
            <a:off x="8490486" y="4504829"/>
            <a:ext cx="617219" cy="652471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673" y="2138850"/>
            <a:ext cx="6480610" cy="197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50" y="3429000"/>
            <a:ext cx="5692309" cy="2539320"/>
          </a:xfrm>
          <a:prstGeom prst="rect">
            <a:avLst/>
          </a:prstGeom>
        </p:spPr>
      </p:pic>
      <p:sp>
        <p:nvSpPr>
          <p:cNvPr id="17" name="Left-Right Arrow 16"/>
          <p:cNvSpPr/>
          <p:nvPr/>
        </p:nvSpPr>
        <p:spPr>
          <a:xfrm flipV="1">
            <a:off x="1828800" y="5257800"/>
            <a:ext cx="2514600" cy="42223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7562" y="4975421"/>
            <a:ext cx="64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32in</a:t>
            </a:r>
            <a:endParaRPr lang="en-US" dirty="0"/>
          </a:p>
        </p:txBody>
      </p:sp>
      <p:sp>
        <p:nvSpPr>
          <p:cNvPr id="19" name="Left-Right Arrow 18"/>
          <p:cNvSpPr/>
          <p:nvPr/>
        </p:nvSpPr>
        <p:spPr>
          <a:xfrm flipV="1">
            <a:off x="7792453" y="2964052"/>
            <a:ext cx="2265947" cy="42223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2684" y="2733430"/>
            <a:ext cx="64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27in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John </a:t>
            </a:r>
            <a:r>
              <a:rPr lang="en-US" sz="1100" dirty="0" err="1" smtClean="0"/>
              <a:t>Hassler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081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</a:t>
            </a:r>
            <a:r>
              <a:rPr lang="en-US" dirty="0" smtClean="0"/>
              <a:t>anufacturing and Storage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86" y="1828800"/>
            <a:ext cx="11889314" cy="199628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 originally thought storage and build space was available through the sponsor. We were not aware we didn’t have build space until the beginning of this semester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TCC requires an agreement be signed between FSU and TCC for us to get access to the space.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Permission for use of the storage facility has still not arrived.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This has delayed the assembly process due to lack of room in the current storage space.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http://media-cache-ak0.pinimg.com/236x/b8/f4/26/b8f42675202ea658c06bd136655c9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5" y="5029200"/>
            <a:ext cx="2546291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825081"/>
            <a:ext cx="6781800" cy="260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Procurement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51463"/>
            <a:ext cx="9982200" cy="39925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Due to the recent winter storm and spring weather the vendor of the IFS, located in Iowa, has experienced delays in shipping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The dampers had to be resent due to shipping error.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The weld points being narrower than the initial frame design also delayed the assembly.</a:t>
            </a:r>
          </a:p>
          <a:p>
            <a:pPr marL="0" indent="0">
              <a:buNone/>
            </a:pPr>
            <a:r>
              <a:rPr lang="en-US" sz="2000" smtClean="0"/>
              <a:t>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85" y="4267201"/>
            <a:ext cx="6000045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657600"/>
            <a:ext cx="4827476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John </a:t>
            </a:r>
            <a:r>
              <a:rPr lang="en-US" sz="1100" dirty="0" err="1" smtClean="0"/>
              <a:t>Hassler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042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Time has become a Potential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5807" y="2438400"/>
            <a:ext cx="1127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Only four weeks left to complete the Pedibus and assembly has yet to begin.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Eight </a:t>
            </a:r>
            <a:r>
              <a:rPr lang="en-US" sz="2400" dirty="0"/>
              <a:t>passengers makes for a big vehicle. We have </a:t>
            </a:r>
            <a:r>
              <a:rPr lang="en-US" sz="2400" dirty="0" smtClean="0"/>
              <a:t>over 50 </a:t>
            </a:r>
            <a:r>
              <a:rPr lang="en-US" sz="2400" dirty="0"/>
              <a:t>parts manufactured at the machine </a:t>
            </a:r>
            <a:r>
              <a:rPr lang="en-US" sz="2400" dirty="0" smtClean="0"/>
              <a:t>shop.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Everything has taken longer than we anticipated and we are running out of </a:t>
            </a:r>
            <a:r>
              <a:rPr lang="en-US" sz="2400" dirty="0" smtClean="0"/>
              <a:t>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John </a:t>
            </a:r>
            <a:r>
              <a:rPr lang="en-US" sz="1100" dirty="0" err="1" smtClean="0"/>
              <a:t>Hassler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132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9435663" cy="39925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Continue assembly of the structural frame and mechanical components.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Perform more dynamic and static load testing to ensure safety of prototype once built.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smtClean="0"/>
              <a:t>Begin </a:t>
            </a:r>
            <a:r>
              <a:rPr lang="en-US" dirty="0"/>
              <a:t>the assembly of the </a:t>
            </a:r>
            <a:r>
              <a:rPr lang="en-US" dirty="0" smtClean="0"/>
              <a:t>Pedibus’ </a:t>
            </a:r>
            <a:r>
              <a:rPr lang="en-US" dirty="0"/>
              <a:t>central drive </a:t>
            </a:r>
            <a:r>
              <a:rPr lang="en-US" dirty="0" smtClean="0"/>
              <a:t>train.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Continue to keep </a:t>
            </a:r>
            <a:r>
              <a:rPr lang="en-US" dirty="0"/>
              <a:t>in contact with the sponsor. </a:t>
            </a:r>
          </a:p>
          <a:p>
            <a:pPr>
              <a:buFont typeface="Wingdings" charset="2"/>
              <a:buChar char="§"/>
            </a:pPr>
            <a:r>
              <a:rPr lang="en-US" dirty="0"/>
              <a:t>Prepare for prototype demonstration and open house. </a:t>
            </a:r>
          </a:p>
          <a:p>
            <a:pPr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3863" y="6509141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Future Testing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744200" cy="46482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Once the </a:t>
            </a:r>
            <a:r>
              <a:rPr lang="en-US" dirty="0" err="1" smtClean="0"/>
              <a:t>pedibus</a:t>
            </a:r>
            <a:r>
              <a:rPr lang="en-US" dirty="0" smtClean="0"/>
              <a:t> prototype has </a:t>
            </a:r>
            <a:r>
              <a:rPr lang="en-US" dirty="0"/>
              <a:t>been </a:t>
            </a:r>
            <a:r>
              <a:rPr lang="en-US" dirty="0" smtClean="0"/>
              <a:t>completely assembled, </a:t>
            </a:r>
            <a:r>
              <a:rPr lang="en-US" dirty="0"/>
              <a:t>testing </a:t>
            </a:r>
            <a:r>
              <a:rPr lang="en-US" dirty="0" smtClean="0"/>
              <a:t>and analysis of individual components will begin.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These components and test include: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Structural Frame</a:t>
            </a:r>
          </a:p>
          <a:p>
            <a:pPr lvl="3">
              <a:buFont typeface="Wingdings" charset="2"/>
              <a:buChar char="§"/>
            </a:pPr>
            <a:r>
              <a:rPr lang="en-US" dirty="0" smtClean="0"/>
              <a:t>Ensure the frame is structurally sound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Drive train</a:t>
            </a:r>
          </a:p>
          <a:p>
            <a:pPr lvl="3">
              <a:buFont typeface="Wingdings" charset="2"/>
              <a:buChar char="§"/>
            </a:pPr>
            <a:r>
              <a:rPr lang="en-US" dirty="0" smtClean="0"/>
              <a:t>Ensure the cruising speed of 7mph is achievable</a:t>
            </a:r>
          </a:p>
          <a:p>
            <a:pPr lvl="3">
              <a:buFont typeface="Wingdings" charset="2"/>
              <a:buChar char="§"/>
            </a:pPr>
            <a:r>
              <a:rPr lang="en-US" dirty="0" smtClean="0"/>
              <a:t>Ensure the cadence at the cruising speed is comfortable 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Steering and braking</a:t>
            </a:r>
          </a:p>
          <a:p>
            <a:pPr lvl="3">
              <a:buFont typeface="Wingdings" charset="2"/>
              <a:buChar char="§"/>
            </a:pPr>
            <a:r>
              <a:rPr lang="en-US" dirty="0" smtClean="0"/>
              <a:t>Ensure the </a:t>
            </a:r>
            <a:r>
              <a:rPr lang="en-US" dirty="0"/>
              <a:t>P</a:t>
            </a:r>
            <a:r>
              <a:rPr lang="en-US" dirty="0" smtClean="0"/>
              <a:t>edibus is easy to steer and has the breaking force necessary to stop the vehicle safely</a:t>
            </a:r>
          </a:p>
          <a:p>
            <a:pPr lvl="3">
              <a:buFont typeface="Wingdings" charset="2"/>
              <a:buChar char="§"/>
            </a:pPr>
            <a:endParaRPr lang="en-US" dirty="0"/>
          </a:p>
          <a:p>
            <a:pPr lvl="3">
              <a:buFont typeface="Wingdings" charset="2"/>
              <a:buChar char="§"/>
            </a:pPr>
            <a:endParaRPr lang="en-US" dirty="0" smtClean="0"/>
          </a:p>
          <a:p>
            <a:pPr marL="1260475" lvl="3" indent="0">
              <a:buNone/>
            </a:pPr>
            <a:endParaRPr lang="en-US" dirty="0" smtClean="0"/>
          </a:p>
          <a:p>
            <a:pPr marL="574675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73863" y="6509141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5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Transportation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55754"/>
            <a:ext cx="7749142" cy="460224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With the removal of the power assistance due to time and cost constraints, the </a:t>
            </a:r>
            <a:r>
              <a:rPr lang="en-US" sz="2000" dirty="0" err="1" smtClean="0"/>
              <a:t>pedibus</a:t>
            </a:r>
            <a:r>
              <a:rPr lang="en-US" sz="2000" dirty="0" smtClean="0"/>
              <a:t> will now be manually transported when traveling long distances. </a:t>
            </a: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000" dirty="0" smtClean="0"/>
              <a:t>The design of the prototype will still be open to a power assist unit installation if one is desired to be implemented in the future. 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 err="1" smtClean="0"/>
              <a:t>pedibus</a:t>
            </a:r>
            <a:r>
              <a:rPr lang="en-US" sz="2000" dirty="0" smtClean="0"/>
              <a:t> shall be transported using a trailer system. This will allow the vehicle to be transported to various parts of the Tallahassee area in an efficient time. </a:t>
            </a:r>
            <a:endParaRPr lang="en-US" sz="3600" dirty="0" smtClean="0"/>
          </a:p>
        </p:txBody>
      </p:sp>
      <p:pic>
        <p:nvPicPr>
          <p:cNvPr id="4" name="Picture 3" descr="Screen Shot 2013-12-02 at 5.57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847396"/>
            <a:ext cx="2755602" cy="202617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826403"/>
            <a:ext cx="3466775" cy="26014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8305800" y="1847396"/>
            <a:ext cx="3505201" cy="1734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10600" y="1843225"/>
            <a:ext cx="3305507" cy="1738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73863" y="6509141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Procurement and Budget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4724399" cy="4191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All main structural and mechanical components of the </a:t>
            </a:r>
            <a:r>
              <a:rPr lang="en-US" sz="2000" dirty="0" err="1" smtClean="0"/>
              <a:t>pedibus</a:t>
            </a:r>
            <a:r>
              <a:rPr lang="en-US" sz="2000" dirty="0" smtClean="0"/>
              <a:t> have been individually sourced and purchased.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Future purchases are directly provided by the sponsor, if required.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The updated budget shows the current running cost of price for the prototype development.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819203"/>
              </p:ext>
            </p:extLst>
          </p:nvPr>
        </p:nvGraphicFramePr>
        <p:xfrm>
          <a:off x="5791199" y="1676394"/>
          <a:ext cx="5715000" cy="48006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650971"/>
                <a:gridCol w="147960"/>
                <a:gridCol w="604175"/>
                <a:gridCol w="1155947"/>
                <a:gridCol w="1155947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BOM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#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Price Per Item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Steel Supports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$69.00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$138.00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Aluminum Frame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$389.00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$389.00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Pillow Blocks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$30.00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$120.00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3/4 inch Cold Rolled Drive Shaft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$100.00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$100.00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Mustang II Ifs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</a:t>
                      </a:r>
                      <a:r>
                        <a:rPr lang="en-US" sz="1500" u="none" strike="noStrike" dirty="0" smtClean="0">
                          <a:effectLst/>
                        </a:rPr>
                        <a:t>1,350.00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</a:t>
                      </a:r>
                      <a:r>
                        <a:rPr lang="en-US" sz="1500" u="none" strike="noStrike" dirty="0" smtClean="0">
                          <a:effectLst/>
                        </a:rPr>
                        <a:t>1,350.00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Rear Axle and Differential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$140.00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$140.00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Bike Crank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$45.00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$360.00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Bike Seat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$17.00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$136.00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Bike Chain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$30.00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$240.00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Free Wheel gear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$25.00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$200.00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Wheels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$104.00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$416.00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Lighting Kit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$170.00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$170.00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U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Joint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Shaft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Bolts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Brake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Pedal and Master cylinder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Bracket Shell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 smtClean="0">
                          <a:effectLst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smtClean="0">
                          <a:effectLst/>
                        </a:rPr>
                        <a:t>$4,092.00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2" marR="8912" marT="8912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73863" y="6509141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Brief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10896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 </a:t>
            </a:r>
            <a:r>
              <a:rPr lang="en-US" sz="2000" dirty="0" err="1" smtClean="0"/>
              <a:t>pedibus</a:t>
            </a:r>
            <a:r>
              <a:rPr lang="en-US" sz="2000" dirty="0" smtClean="0"/>
              <a:t> </a:t>
            </a:r>
            <a:r>
              <a:rPr lang="en-US" sz="2000" dirty="0"/>
              <a:t>is a pedal-powered vehicle used </a:t>
            </a:r>
            <a:r>
              <a:rPr lang="en-US" sz="2000" dirty="0" smtClean="0"/>
              <a:t>for public and private transportation </a:t>
            </a:r>
            <a:r>
              <a:rPr lang="en-US" sz="2000" dirty="0"/>
              <a:t>that seats a variety number of passengers depending on size.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idea </a:t>
            </a:r>
            <a:r>
              <a:rPr lang="en-US" sz="2000" dirty="0" smtClean="0"/>
              <a:t>is to develop and provide </a:t>
            </a:r>
            <a:r>
              <a:rPr lang="en-US" sz="2000" dirty="0"/>
              <a:t>an eco-friendly </a:t>
            </a:r>
            <a:r>
              <a:rPr lang="en-US" sz="2000" dirty="0" smtClean="0"/>
              <a:t>and environmental safe traveling </a:t>
            </a:r>
            <a:r>
              <a:rPr lang="en-US" sz="2000" dirty="0"/>
              <a:t>entertainment center to attract people of all ages and </a:t>
            </a:r>
            <a:r>
              <a:rPr lang="en-US" sz="2000" dirty="0" smtClean="0"/>
              <a:t>professions. </a:t>
            </a:r>
            <a:endParaRPr lang="en-US" sz="20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 smtClean="0"/>
              <a:t>Some models contain alcohol distribution consoles in the center, as well as other forms of interest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Also referred to as a</a:t>
            </a:r>
            <a:r>
              <a:rPr lang="en-US" sz="2000" dirty="0" smtClean="0"/>
              <a:t> </a:t>
            </a:r>
            <a:r>
              <a:rPr lang="en-US" sz="2000" dirty="0"/>
              <a:t>pedal crawler, </a:t>
            </a:r>
            <a:r>
              <a:rPr lang="en-US" sz="2000" dirty="0" err="1"/>
              <a:t>pubcrawler</a:t>
            </a:r>
            <a:r>
              <a:rPr lang="en-US" sz="2000" dirty="0"/>
              <a:t>, </a:t>
            </a:r>
            <a:r>
              <a:rPr lang="en-US" sz="2000" dirty="0" smtClean="0"/>
              <a:t>and most commonly the </a:t>
            </a:r>
            <a:r>
              <a:rPr lang="en-US" sz="2000" dirty="0"/>
              <a:t>party bike.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Our goal: Provide Capital City Pedicabs and owner Ron Goldstein with a fully-operating </a:t>
            </a:r>
            <a:r>
              <a:rPr lang="en-US" sz="2000" dirty="0" err="1" smtClean="0"/>
              <a:t>pedibus</a:t>
            </a:r>
            <a:r>
              <a:rPr lang="en-US" sz="2000" dirty="0" smtClean="0"/>
              <a:t> prototype that will be used as a guideline for future manufacturing and reproduction; as well as fundamental and marketing purposes.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75040" y="6555178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</p:spTree>
    <p:extLst>
      <p:ext uri="{BB962C8B-B14F-4D97-AF65-F5344CB8AC3E}">
        <p14:creationId xmlns:p14="http://schemas.microsoft.com/office/powerpoint/2010/main" val="2500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Expected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05" y="1828800"/>
            <a:ext cx="11590102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73863" y="6509141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2667000"/>
            <a:ext cx="634149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Questions</a:t>
            </a:r>
          </a:p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59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Design Process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42" r="-482"/>
          <a:stretch/>
        </p:blipFill>
        <p:spPr>
          <a:xfrm>
            <a:off x="7010400" y="2438400"/>
            <a:ext cx="4804051" cy="3051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2209800"/>
            <a:ext cx="632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r>
              <a:rPr lang="en-US" dirty="0" smtClean="0"/>
              <a:t>The structural design and dynamic analysis of the </a:t>
            </a:r>
            <a:r>
              <a:rPr lang="en-US" dirty="0" err="1" smtClean="0"/>
              <a:t>pedibus</a:t>
            </a:r>
            <a:r>
              <a:rPr lang="en-US" dirty="0" smtClean="0"/>
              <a:t> prototype was evaluated during the fall semester.   </a:t>
            </a:r>
          </a:p>
          <a:p>
            <a:pPr marL="285750" indent="-285750" algn="just"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endParaRPr lang="en-US" dirty="0"/>
          </a:p>
          <a:p>
            <a:pPr marL="285750" indent="-285750" algn="just"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r>
              <a:rPr lang="en-US" dirty="0" smtClean="0"/>
              <a:t>The initial design was broken down into three stages:</a:t>
            </a:r>
          </a:p>
          <a:p>
            <a:pPr marL="742950" lvl="1" indent="-285750" algn="just"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r>
              <a:rPr lang="en-US" dirty="0" smtClean="0"/>
              <a:t>Structural Frame</a:t>
            </a:r>
          </a:p>
          <a:p>
            <a:pPr marL="742950" lvl="1" indent="-285750" algn="just"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r>
              <a:rPr lang="en-US" dirty="0" smtClean="0"/>
              <a:t>Steering and Braking</a:t>
            </a:r>
          </a:p>
          <a:p>
            <a:pPr marL="742950" lvl="1" indent="-285750" algn="just"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r>
              <a:rPr lang="en-US" dirty="0" smtClean="0"/>
              <a:t>Power Generation and Efficiency</a:t>
            </a:r>
          </a:p>
          <a:p>
            <a:pPr marL="285750" indent="-285750" algn="just"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endParaRPr lang="en-US" dirty="0"/>
          </a:p>
          <a:p>
            <a:pPr marL="285750" indent="-285750" algn="just">
              <a:buClr>
                <a:schemeClr val="bg1">
                  <a:lumMod val="65000"/>
                </a:schemeClr>
              </a:buClr>
              <a:buFont typeface="Wingdings" charset="2"/>
              <a:buChar char="§"/>
            </a:pPr>
            <a:r>
              <a:rPr lang="en-US" dirty="0"/>
              <a:t>The final design consist of eight pedaling stations, an independent front suspension and braking system,  manual rack-and-pinion steering, and a central walk way for entertainment needs.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5562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Figure does not replicate final prototype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75040" y="6555178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</p:spTree>
    <p:extLst>
      <p:ext uri="{BB962C8B-B14F-4D97-AF65-F5344CB8AC3E}">
        <p14:creationId xmlns:p14="http://schemas.microsoft.com/office/powerpoint/2010/main" val="30338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Final </a:t>
            </a:r>
            <a:r>
              <a:rPr lang="en-US" dirty="0" smtClean="0"/>
              <a:t>Design Features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81200"/>
            <a:ext cx="10744200" cy="3992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Pedibus will include: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8 passenger pedaling stations.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1 driver station located at the front that includes steering and braking.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Additional room for standing passengers.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An estimated maximum speed of 7 mph.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Independent front suspension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Adjustable seat and bar height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Easy maintenance 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An enjoyable atmosphere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Nomenclature for </a:t>
            </a:r>
            <a:r>
              <a:rPr lang="en-US" dirty="0" err="1" smtClean="0"/>
              <a:t>pedibus</a:t>
            </a:r>
            <a:r>
              <a:rPr lang="en-US" dirty="0" smtClean="0"/>
              <a:t>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48600" y="2770212"/>
            <a:ext cx="1804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Seat Post Collar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5562600"/>
            <a:ext cx="1594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Steel Support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3" y="3945494"/>
            <a:ext cx="5692309" cy="253932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48600" y="4909422"/>
            <a:ext cx="1706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Cross Member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42" r="-482"/>
          <a:stretch/>
        </p:blipFill>
        <p:spPr>
          <a:xfrm>
            <a:off x="249997" y="2163979"/>
            <a:ext cx="4804051" cy="3051175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 flipV="1">
            <a:off x="2118622" y="4614177"/>
            <a:ext cx="533400" cy="990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400800" y="3170322"/>
            <a:ext cx="1600200" cy="9444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296400" y="3085669"/>
            <a:ext cx="2057400" cy="1048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275040" y="6555178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</a:p>
        </p:txBody>
      </p:sp>
    </p:spTree>
    <p:extLst>
      <p:ext uri="{BB962C8B-B14F-4D97-AF65-F5344CB8AC3E}">
        <p14:creationId xmlns:p14="http://schemas.microsoft.com/office/powerpoint/2010/main" val="14440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Current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5867400" cy="3931920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§"/>
            </a:pPr>
            <a:r>
              <a:rPr lang="en-US" sz="2000" dirty="0" smtClean="0"/>
              <a:t>Finalizing the </a:t>
            </a:r>
            <a:r>
              <a:rPr lang="en-US" sz="2000" dirty="0" smtClean="0"/>
              <a:t>machining and </a:t>
            </a:r>
            <a:r>
              <a:rPr lang="en-US" sz="2000" dirty="0" smtClean="0"/>
              <a:t>beginning the assembly has been the main objective of this semester up to this point. </a:t>
            </a:r>
          </a:p>
          <a:p>
            <a:pPr algn="just">
              <a:buFont typeface="Wingdings" charset="2"/>
              <a:buChar char="§"/>
            </a:pPr>
            <a:r>
              <a:rPr lang="en-US" sz="2000" dirty="0" smtClean="0"/>
              <a:t>The final structural design has been </a:t>
            </a:r>
            <a:r>
              <a:rPr lang="en-US" sz="2000" dirty="0" smtClean="0"/>
              <a:t>implemented</a:t>
            </a:r>
            <a:r>
              <a:rPr lang="en-US" sz="2000" dirty="0" smtClean="0"/>
              <a:t>, </a:t>
            </a:r>
            <a:r>
              <a:rPr lang="en-US" sz="2000" dirty="0" smtClean="0"/>
              <a:t>as well as pedaling station assembly.</a:t>
            </a:r>
          </a:p>
          <a:p>
            <a:pPr algn="just">
              <a:buFont typeface="Wingdings" charset="2"/>
              <a:buChar char="§"/>
            </a:pPr>
            <a:r>
              <a:rPr lang="en-US" sz="2000" dirty="0" smtClean="0"/>
              <a:t>Currently</a:t>
            </a:r>
            <a:r>
              <a:rPr lang="en-US" sz="2000" dirty="0" smtClean="0"/>
              <a:t>, individual components are </a:t>
            </a:r>
            <a:r>
              <a:rPr lang="en-US" sz="2000" dirty="0" smtClean="0"/>
              <a:t>in the final stage of production </a:t>
            </a:r>
            <a:r>
              <a:rPr lang="en-US" sz="2000" dirty="0" smtClean="0"/>
              <a:t>in the machine shop. Several parts have already been assembled and completed, including the aluminum cross members.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Onyewuchi</a:t>
            </a:r>
            <a:r>
              <a:rPr lang="en-US" sz="1100" dirty="0"/>
              <a:t> </a:t>
            </a:r>
            <a:r>
              <a:rPr lang="en-US" sz="1100" dirty="0" err="1"/>
              <a:t>Ebere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989" b="27267"/>
          <a:stretch/>
        </p:blipFill>
        <p:spPr>
          <a:xfrm>
            <a:off x="6883399" y="1905000"/>
            <a:ext cx="3458121" cy="1794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886200"/>
            <a:ext cx="2943362" cy="22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0" y="572519"/>
            <a:ext cx="11432940" cy="96784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New Pedaling Crank Design Implementation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760" y="1857370"/>
            <a:ext cx="5169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new design incorporates chain adjusting means.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chain tensions are independent.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5906208"/>
            <a:ext cx="469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fabricated pedaling station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20608" y="1674355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The chain </a:t>
            </a:r>
            <a:r>
              <a:rPr lang="en-US" sz="2400" dirty="0" smtClean="0"/>
              <a:t>service life </a:t>
            </a:r>
            <a:r>
              <a:rPr lang="en-US" sz="2400" dirty="0"/>
              <a:t>is </a:t>
            </a:r>
            <a:r>
              <a:rPr lang="en-US" sz="2400" dirty="0" smtClean="0"/>
              <a:t>prolonged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chain that will be fitted </a:t>
            </a:r>
            <a:r>
              <a:rPr lang="en-US" sz="2400" dirty="0" smtClean="0"/>
              <a:t>need not </a:t>
            </a:r>
            <a:r>
              <a:rPr lang="en-US" sz="2400" dirty="0" smtClean="0"/>
              <a:t>be same </a:t>
            </a:r>
            <a:r>
              <a:rPr lang="en-US" sz="2400" dirty="0" smtClean="0"/>
              <a:t>size </a:t>
            </a:r>
            <a:r>
              <a:rPr lang="en-US" sz="2400" dirty="0" smtClean="0"/>
              <a:t>as others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9" y="3240932"/>
            <a:ext cx="3933371" cy="2781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6926" y="5965858"/>
            <a:ext cx="255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new design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09" y="3374711"/>
            <a:ext cx="3375329" cy="2531497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>
            <a:off x="1485900" y="4521200"/>
            <a:ext cx="977900" cy="484632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Onyewuchi</a:t>
            </a:r>
            <a:r>
              <a:rPr lang="en-US" sz="1100" dirty="0"/>
              <a:t> </a:t>
            </a:r>
            <a:r>
              <a:rPr lang="en-US" sz="1100" dirty="0" err="1"/>
              <a:t>Ebere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089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438150"/>
            <a:ext cx="11430001" cy="113240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FEA Analysis That Justified The New </a:t>
            </a:r>
            <a:r>
              <a:rPr lang="en-US" dirty="0" err="1" smtClean="0"/>
              <a:t>Implemetation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748537"/>
            <a:ext cx="5124921" cy="46326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998" y="2775565"/>
            <a:ext cx="5867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FEA analysis shows that the part is strong enough to support 300 </a:t>
            </a:r>
            <a:r>
              <a:rPr lang="en-US" sz="2400" dirty="0" err="1" smtClean="0"/>
              <a:t>lb</a:t>
            </a:r>
            <a:r>
              <a:rPr lang="en-US" sz="2400" dirty="0" smtClean="0"/>
              <a:t> passenger.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Displacement of the crank was less than .001 inches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Onyewuchi</a:t>
            </a:r>
            <a:r>
              <a:rPr lang="en-US" sz="1100" dirty="0"/>
              <a:t> </a:t>
            </a:r>
            <a:r>
              <a:rPr lang="en-US" sz="1100" dirty="0" err="1"/>
              <a:t>Ebere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892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959" y="1973575"/>
            <a:ext cx="6050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The two seat posts has the same service advantage </a:t>
            </a:r>
          </a:p>
          <a:p>
            <a:r>
              <a:rPr lang="en-US" sz="2000" dirty="0" smtClean="0"/>
              <a:t>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The adjustment was as a result of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manufacture and assembly simplicity.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10922191" y="287768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Seat post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68461" y="2919788"/>
            <a:ext cx="6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43328" y="3049511"/>
            <a:ext cx="2540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 cross member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096095" y="1663063"/>
            <a:ext cx="405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initial seat post design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15258" y="5903354"/>
            <a:ext cx="358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Implemented seat post collar design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086320" y="3258567"/>
            <a:ext cx="17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 constrain</a:t>
            </a:r>
            <a:endParaRPr lang="en-US" dirty="0"/>
          </a:p>
        </p:txBody>
      </p:sp>
      <p:pic>
        <p:nvPicPr>
          <p:cNvPr id="17" name="Picture 16" descr="C:\Users\onyeweb\AppData\Local\Microsoft\Windows\Temporary Internet Files\Content.Word\2014-03-19 15.09.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9" t="11022" r="32644" b="19967"/>
          <a:stretch/>
        </p:blipFill>
        <p:spPr bwMode="auto">
          <a:xfrm rot="16200000">
            <a:off x="2530193" y="2087893"/>
            <a:ext cx="1792254" cy="5657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Down Arrow 9"/>
          <p:cNvSpPr/>
          <p:nvPr/>
        </p:nvSpPr>
        <p:spPr>
          <a:xfrm rot="5207661">
            <a:off x="4022800" y="4032026"/>
            <a:ext cx="360341" cy="202187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C:\Users\onyeweb\AppData\Local\Microsoft\Windows\Temporary Internet Files\Content.Word\2014-03-19 15.07.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9402" r="47756" b="10257"/>
          <a:stretch/>
        </p:blipFill>
        <p:spPr bwMode="auto">
          <a:xfrm rot="5400000">
            <a:off x="8414416" y="2696377"/>
            <a:ext cx="1701021" cy="4233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35270" y="5914188"/>
            <a:ext cx="5002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seat post collar inserted into the cross member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453842"/>
            <a:ext cx="11430001" cy="1132405"/>
          </a:xfrm>
        </p:spPr>
        <p:txBody>
          <a:bodyPr/>
          <a:lstStyle/>
          <a:p>
            <a:pPr algn="l"/>
            <a:r>
              <a:rPr lang="en-US" dirty="0"/>
              <a:t>New </a:t>
            </a:r>
            <a:r>
              <a:rPr lang="en-US" dirty="0" smtClean="0"/>
              <a:t>Seat Post Attachment Design </a:t>
            </a:r>
            <a:r>
              <a:rPr lang="en-US" dirty="0"/>
              <a:t>implementation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670" y="2195888"/>
            <a:ext cx="4714875" cy="7239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9963612" y="2596143"/>
            <a:ext cx="305164" cy="372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0911016" y="2591168"/>
            <a:ext cx="310808" cy="2939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381624" y="2736962"/>
            <a:ext cx="740346" cy="592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451774" y="2786511"/>
            <a:ext cx="466553" cy="3150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591800" y="6570990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Onyewuchi</a:t>
            </a:r>
            <a:r>
              <a:rPr lang="en-US" sz="1100" dirty="0"/>
              <a:t> </a:t>
            </a:r>
            <a:r>
              <a:rPr lang="en-US" sz="1100" dirty="0" err="1"/>
              <a:t>Ebere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64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0</TotalTime>
  <Words>1335</Words>
  <Application>Microsoft Office PowerPoint</Application>
  <PresentationFormat>Widescreen</PresentationFormat>
  <Paragraphs>273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Schoolbook</vt:lpstr>
      <vt:lpstr>Corbel</vt:lpstr>
      <vt:lpstr>Wingdings</vt:lpstr>
      <vt:lpstr>Spectrum</vt:lpstr>
      <vt:lpstr>Pedibus Development</vt:lpstr>
      <vt:lpstr>Brief Overview</vt:lpstr>
      <vt:lpstr>Design Process</vt:lpstr>
      <vt:lpstr>Final Design Features </vt:lpstr>
      <vt:lpstr>Common Nomenclature for pedibus parts</vt:lpstr>
      <vt:lpstr>Current Progress</vt:lpstr>
      <vt:lpstr>New Pedaling Crank Design Implementation</vt:lpstr>
      <vt:lpstr>FEA Analysis That Justified The New Implemetation</vt:lpstr>
      <vt:lpstr>New Seat Post Attachment Design implementation</vt:lpstr>
      <vt:lpstr>Steel Support Design Changes and Implementation</vt:lpstr>
      <vt:lpstr>Steel Support Design Changes and Implementation</vt:lpstr>
      <vt:lpstr>Steel Support Design Changes and Implementation</vt:lpstr>
      <vt:lpstr>Manufacturing and Storage Challenges</vt:lpstr>
      <vt:lpstr>Procurement Challenges</vt:lpstr>
      <vt:lpstr>Remaining Time has become a Potential Challenge</vt:lpstr>
      <vt:lpstr>In The Future</vt:lpstr>
      <vt:lpstr>Future Testing and Analysis</vt:lpstr>
      <vt:lpstr>Transportation Method</vt:lpstr>
      <vt:lpstr>Procurement and Budget Status</vt:lpstr>
      <vt:lpstr>Expected Timeline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2013-12-02T16:35:24Z</dcterms:created>
  <dcterms:modified xsi:type="dcterms:W3CDTF">2014-03-20T21:54:42Z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